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384" y="2644170"/>
            <a:ext cx="11161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Algerian" panose="04020705040A02060702" pitchFamily="82" charset="0"/>
              </a:rPr>
              <a:t>Asking </a:t>
            </a:r>
            <a:r>
              <a:rPr lang="en-US" sz="9600" smtClean="0">
                <a:latin typeface="Algerian" panose="04020705040A02060702" pitchFamily="82" charset="0"/>
              </a:rPr>
              <a:t>the </a:t>
            </a:r>
          </a:p>
          <a:p>
            <a:pPr algn="ctr"/>
            <a:r>
              <a:rPr lang="en-US" sz="9600" smtClean="0">
                <a:latin typeface="Algerian" panose="04020705040A02060702" pitchFamily="82" charset="0"/>
              </a:rPr>
              <a:t>way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412776"/>
            <a:ext cx="11061787" cy="4824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Asking the way</a:t>
            </a:r>
            <a:endParaRPr lang="en-US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9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Asking the 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04357"/>
              </p:ext>
            </p:extLst>
          </p:nvPr>
        </p:nvGraphicFramePr>
        <p:xfrm>
          <a:off x="513617" y="1544995"/>
          <a:ext cx="11232000" cy="4361299"/>
        </p:xfrm>
        <a:graphic>
          <a:graphicData uri="http://schemas.openxmlformats.org/drawingml/2006/table">
            <a:tbl>
              <a:tblPr firstRow="1" firstCol="1" bandRow="1"/>
              <a:tblGrid>
                <a:gridCol w="2565583">
                  <a:extLst>
                    <a:ext uri="{9D8B030D-6E8A-4147-A177-3AD203B41FA5}">
                      <a16:colId xmlns:a16="http://schemas.microsoft.com/office/drawing/2014/main" val="3653340218"/>
                    </a:ext>
                  </a:extLst>
                </a:gridCol>
                <a:gridCol w="8666417">
                  <a:extLst>
                    <a:ext uri="{9D8B030D-6E8A-4147-A177-3AD203B41FA5}">
                      <a16:colId xmlns:a16="http://schemas.microsoft.com/office/drawing/2014/main" val="818723312"/>
                    </a:ext>
                  </a:extLst>
                </a:gridCol>
              </a:tblGrid>
              <a:tr h="110205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Excuse me. Can you tell me where South Street is, please?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85312"/>
                  </a:ext>
                </a:extLst>
              </a:tr>
              <a:tr h="7501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 the second on the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then ask again.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0855"/>
                  </a:ext>
                </a:extLst>
              </a:tr>
              <a:tr h="6169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it far?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23859"/>
                  </a:ext>
                </a:extLst>
              </a:tr>
              <a:tr h="6169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it's only about five minutes' walk.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11516"/>
                  </a:ext>
                </a:extLst>
              </a:tr>
              <a:tr h="6169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thanks.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36440"/>
                  </a:ext>
                </a:extLst>
              </a:tr>
              <a:tr h="6169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at all.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32893"/>
                  </a:ext>
                </a:extLst>
              </a:tr>
            </a:tbl>
          </a:graphicData>
        </a:graphic>
      </p:graphicFrame>
      <p:pic>
        <p:nvPicPr>
          <p:cNvPr id="2" name="Asking the wa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7491" y="5927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Asking the 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3050"/>
              </p:ext>
            </p:extLst>
          </p:nvPr>
        </p:nvGraphicFramePr>
        <p:xfrm>
          <a:off x="772189" y="1412776"/>
          <a:ext cx="10800000" cy="4471636"/>
        </p:xfrm>
        <a:graphic>
          <a:graphicData uri="http://schemas.openxmlformats.org/drawingml/2006/table">
            <a:tbl>
              <a:tblPr firstRow="1" firstCol="1" bandRow="1"/>
              <a:tblGrid>
                <a:gridCol w="2722335">
                  <a:extLst>
                    <a:ext uri="{9D8B030D-6E8A-4147-A177-3AD203B41FA5}">
                      <a16:colId xmlns:a16="http://schemas.microsoft.com/office/drawing/2014/main" val="1445545519"/>
                    </a:ext>
                  </a:extLst>
                </a:gridCol>
                <a:gridCol w="8077665">
                  <a:extLst>
                    <a:ext uri="{9D8B030D-6E8A-4147-A177-3AD203B41FA5}">
                      <a16:colId xmlns:a16="http://schemas.microsoft.com/office/drawing/2014/main" val="3390646174"/>
                    </a:ext>
                  </a:extLst>
                </a:gridCol>
              </a:tblGrid>
              <a:tr h="10351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Excuse me, please. Could you tell me the way to the station?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20460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 round and turn left at the trafficlights.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03359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 it take me long to get there?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16386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it's no distance at all.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60305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Thank you.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19441"/>
                  </a:ext>
                </a:extLst>
              </a:tr>
              <a:tr h="6713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That's OK.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17259"/>
                  </a:ext>
                </a:extLst>
              </a:tr>
            </a:tbl>
          </a:graphicData>
        </a:graphic>
      </p:graphicFrame>
      <p:pic>
        <p:nvPicPr>
          <p:cNvPr id="3" name="Asking the way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2589" y="588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Asking the 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53106"/>
              </p:ext>
            </p:extLst>
          </p:nvPr>
        </p:nvGraphicFramePr>
        <p:xfrm>
          <a:off x="598953" y="1544994"/>
          <a:ext cx="10836000" cy="4725924"/>
        </p:xfrm>
        <a:graphic>
          <a:graphicData uri="http://schemas.openxmlformats.org/drawingml/2006/table">
            <a:tbl>
              <a:tblPr firstRow="1" firstCol="1" bandRow="1"/>
              <a:tblGrid>
                <a:gridCol w="2483191">
                  <a:extLst>
                    <a:ext uri="{9D8B030D-6E8A-4147-A177-3AD203B41FA5}">
                      <a16:colId xmlns:a16="http://schemas.microsoft.com/office/drawing/2014/main" val="636604397"/>
                    </a:ext>
                  </a:extLst>
                </a:gridCol>
                <a:gridCol w="8352809">
                  <a:extLst>
                    <a:ext uri="{9D8B030D-6E8A-4147-A177-3AD203B41FA5}">
                      <a16:colId xmlns:a16="http://schemas.microsoft.com/office/drawing/2014/main" val="3141004005"/>
                    </a:ext>
                  </a:extLst>
                </a:gridCol>
              </a:tblGrid>
              <a:tr h="10751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Excuse me, but I'm trying to find the Town Hall.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27276"/>
                  </a:ext>
                </a:extLst>
              </a:tr>
              <a:tr h="10751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 the third on the right and go straight on.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2350"/>
                  </a:ext>
                </a:extLst>
              </a:tr>
              <a:tr h="5874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Should I take a bus?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66587"/>
                  </a:ext>
                </a:extLst>
              </a:tr>
              <a:tr h="5874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you can walk it in under five minutes.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34108"/>
                  </a:ext>
                </a:extLst>
              </a:tr>
              <a:tr h="5874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Thank you very much indeed.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44036"/>
                  </a:ext>
                </a:extLst>
              </a:tr>
              <a:tr h="58741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That's quite all right.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13420"/>
                  </a:ext>
                </a:extLst>
              </a:tr>
            </a:tbl>
          </a:graphicData>
        </a:graphic>
      </p:graphicFrame>
      <p:pic>
        <p:nvPicPr>
          <p:cNvPr id="2" name="Asking the way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3673" y="6230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Asking the way</a:t>
            </a:r>
            <a:endParaRPr lang="en-US" sz="7200" dirty="0">
              <a:latin typeface="Algerian" panose="04020705040A02060702" pitchFamily="8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92378"/>
              </p:ext>
            </p:extLst>
          </p:nvPr>
        </p:nvGraphicFramePr>
        <p:xfrm>
          <a:off x="687042" y="1544994"/>
          <a:ext cx="10872000" cy="4591101"/>
        </p:xfrm>
        <a:graphic>
          <a:graphicData uri="http://schemas.openxmlformats.org/drawingml/2006/table">
            <a:tbl>
              <a:tblPr firstRow="1" firstCol="1" bandRow="1"/>
              <a:tblGrid>
                <a:gridCol w="2459499">
                  <a:extLst>
                    <a:ext uri="{9D8B030D-6E8A-4147-A177-3AD203B41FA5}">
                      <a16:colId xmlns:a16="http://schemas.microsoft.com/office/drawing/2014/main" val="2148968274"/>
                    </a:ext>
                  </a:extLst>
                </a:gridCol>
                <a:gridCol w="8412501">
                  <a:extLst>
                    <a:ext uri="{9D8B030D-6E8A-4147-A177-3AD203B41FA5}">
                      <a16:colId xmlns:a16="http://schemas.microsoft.com/office/drawing/2014/main" val="4118020764"/>
                    </a:ext>
                  </a:extLst>
                </a:gridCol>
              </a:tblGrid>
              <a:tr h="107200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Excuse me, please. Could you tell me how to get to the town center?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07573"/>
                  </a:ext>
                </a:extLst>
              </a:tr>
              <a:tr h="6952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right, second left. You can't miss it.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62743"/>
                  </a:ext>
                </a:extLst>
              </a:tr>
              <a:tr h="6952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it too far to walk?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35757"/>
                  </a:ext>
                </a:extLst>
              </a:tr>
              <a:tr h="6952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it's only a couple of hundred yards.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7407"/>
                  </a:ext>
                </a:extLst>
              </a:tr>
              <a:tr h="6952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Thanks very much.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26824"/>
                  </a:ext>
                </a:extLst>
              </a:tr>
              <a:tr h="6952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Person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It's a pleasure.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16420"/>
                  </a:ext>
                </a:extLst>
              </a:tr>
            </a:tbl>
          </a:graphicData>
        </a:graphic>
      </p:graphicFrame>
      <p:pic>
        <p:nvPicPr>
          <p:cNvPr id="3" name="Asking the way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2291" y="6193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42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941013" y="-5582128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15361" y="918000"/>
            <a:ext cx="360000" cy="115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189" y="344665"/>
            <a:ext cx="111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anose="04020705040A02060702" pitchFamily="82" charset="0"/>
              </a:rPr>
              <a:t>Some of useful idioms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889659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503" y="177281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4000" dirty="0" smtClean="0"/>
              <a:t>No horseplay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4503" y="2600191"/>
            <a:ext cx="504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/>
              <a:t>Rough  </a:t>
            </a:r>
            <a:r>
              <a:rPr lang="en-US" sz="3200" dirty="0"/>
              <a:t>play </a:t>
            </a:r>
            <a:r>
              <a:rPr lang="en-US" sz="3200" dirty="0" smtClean="0"/>
              <a:t>or pranks</a:t>
            </a:r>
            <a:r>
              <a:rPr 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503" y="3304455"/>
            <a:ext cx="8449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/>
              <a:t>Horseplay actually has an adjective form that’s not commonly used but should be: horseplayful.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03" y="4993603"/>
            <a:ext cx="1108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/>
              <a:t>Example: No horseplay in the dining room! I don’t want anything getting broken!</a:t>
            </a:r>
          </a:p>
        </p:txBody>
      </p:sp>
    </p:spTree>
    <p:extLst>
      <p:ext uri="{BB962C8B-B14F-4D97-AF65-F5344CB8AC3E}">
        <p14:creationId xmlns:p14="http://schemas.microsoft.com/office/powerpoint/2010/main" val="13281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306</Words>
  <Application>Microsoft Office PowerPoint</Application>
  <PresentationFormat>Widescreen</PresentationFormat>
  <Paragraphs>60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Times New Roman</vt:lpstr>
      <vt:lpstr>Verdana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Hazim Timimi</dc:creator>
  <cp:lastModifiedBy>Maher</cp:lastModifiedBy>
  <cp:revision>15</cp:revision>
  <dcterms:created xsi:type="dcterms:W3CDTF">2022-12-06T19:45:31Z</dcterms:created>
  <dcterms:modified xsi:type="dcterms:W3CDTF">2022-12-09T10:13:29Z</dcterms:modified>
</cp:coreProperties>
</file>